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317" r:id="rId18"/>
    <p:sldId id="285" r:id="rId1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Lst>
        </p14:section>
        <p14:section name="Classification vs Clustering" id="{01FD987B-E6A9-B044-A98E-F27239BEB550}">
          <p14:sldIdLst>
            <p14:sldId id="317"/>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94626"/>
  </p:normalViewPr>
  <p:slideViewPr>
    <p:cSldViewPr snapToGrid="0" snapToObjects="1">
      <p:cViewPr varScale="1">
        <p:scale>
          <a:sx n="121" d="100"/>
          <a:sy n="121" d="100"/>
        </p:scale>
        <p:origin x="101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2025. 05. 05.</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youtube.com/watch?v=lgIL8dbSMUA"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pic>
        <p:nvPicPr>
          <p:cNvPr id="5" name="Picture 4">
            <a:extLst>
              <a:ext uri="{FF2B5EF4-FFF2-40B4-BE49-F238E27FC236}">
                <a16:creationId xmlns:a16="http://schemas.microsoft.com/office/drawing/2014/main" id="{F04A9A64-AD93-1DE7-2CC1-D82C0D6EFA0A}"/>
              </a:ext>
            </a:extLst>
          </p:cNvPr>
          <p:cNvPicPr>
            <a:picLocks noChangeAspect="1"/>
          </p:cNvPicPr>
          <p:nvPr/>
        </p:nvPicPr>
        <p:blipFill rotWithShape="1">
          <a:blip r:embed="rId2"/>
          <a:srcRect l="18247" r="9377"/>
          <a:stretch/>
        </p:blipFill>
        <p:spPr>
          <a:xfrm>
            <a:off x="853201" y="1450460"/>
            <a:ext cx="2676132" cy="1999549"/>
          </a:xfrm>
          <a:prstGeom prst="rect">
            <a:avLst/>
          </a:prstGeom>
        </p:spPr>
      </p:pic>
      <p:pic>
        <p:nvPicPr>
          <p:cNvPr id="7" name="Picture 6">
            <a:extLst>
              <a:ext uri="{FF2B5EF4-FFF2-40B4-BE49-F238E27FC236}">
                <a16:creationId xmlns:a16="http://schemas.microsoft.com/office/drawing/2014/main" id="{23D07FFB-9CDF-5A8B-3A7F-0C7DBCB6BAE6}"/>
              </a:ext>
            </a:extLst>
          </p:cNvPr>
          <p:cNvPicPr>
            <a:picLocks noChangeAspect="1"/>
          </p:cNvPicPr>
          <p:nvPr/>
        </p:nvPicPr>
        <p:blipFill rotWithShape="1">
          <a:blip r:embed="rId3"/>
          <a:srcRect l="13812" r="13812"/>
          <a:stretch/>
        </p:blipFill>
        <p:spPr>
          <a:xfrm>
            <a:off x="3620495" y="1450460"/>
            <a:ext cx="2676132" cy="1999549"/>
          </a:xfrm>
          <a:prstGeom prst="rect">
            <a:avLst/>
          </a:prstGeom>
        </p:spPr>
      </p:pic>
      <p:pic>
        <p:nvPicPr>
          <p:cNvPr id="9" name="Picture 8">
            <a:extLst>
              <a:ext uri="{FF2B5EF4-FFF2-40B4-BE49-F238E27FC236}">
                <a16:creationId xmlns:a16="http://schemas.microsoft.com/office/drawing/2014/main" id="{5A68132D-09C9-9CCC-7A11-A79FE1726AC8}"/>
              </a:ext>
            </a:extLst>
          </p:cNvPr>
          <p:cNvPicPr>
            <a:picLocks noChangeAspect="1"/>
          </p:cNvPicPr>
          <p:nvPr/>
        </p:nvPicPr>
        <p:blipFill rotWithShape="1">
          <a:blip r:embed="rId4"/>
          <a:srcRect l="24500" t="35715" r="28564" b="-565"/>
          <a:stretch/>
        </p:blipFill>
        <p:spPr>
          <a:xfrm>
            <a:off x="3620495" y="3555726"/>
            <a:ext cx="2676133" cy="1999549"/>
          </a:xfrm>
          <a:prstGeom prst="rect">
            <a:avLst/>
          </a:prstGeom>
        </p:spPr>
      </p:pic>
      <p:pic>
        <p:nvPicPr>
          <p:cNvPr id="11" name="Picture 10">
            <a:extLst>
              <a:ext uri="{FF2B5EF4-FFF2-40B4-BE49-F238E27FC236}">
                <a16:creationId xmlns:a16="http://schemas.microsoft.com/office/drawing/2014/main" id="{9DB3A64A-9D01-FEB7-B493-BB0A2BFF2F49}"/>
              </a:ext>
            </a:extLst>
          </p:cNvPr>
          <p:cNvPicPr>
            <a:picLocks noChangeAspect="1"/>
          </p:cNvPicPr>
          <p:nvPr/>
        </p:nvPicPr>
        <p:blipFill rotWithShape="1">
          <a:blip r:embed="rId5"/>
          <a:srcRect l="13807" t="39156" r="42151"/>
          <a:stretch/>
        </p:blipFill>
        <p:spPr>
          <a:xfrm>
            <a:off x="853200" y="3555727"/>
            <a:ext cx="2676133" cy="1999549"/>
          </a:xfrm>
          <a:prstGeom prst="rect">
            <a:avLst/>
          </a:prstGeom>
        </p:spPr>
      </p:pic>
      <p:pic>
        <p:nvPicPr>
          <p:cNvPr id="12" name="Picture 11">
            <a:extLst>
              <a:ext uri="{FF2B5EF4-FFF2-40B4-BE49-F238E27FC236}">
                <a16:creationId xmlns:a16="http://schemas.microsoft.com/office/drawing/2014/main" id="{4BC39ACE-90F8-FE80-ADEA-B77C74AD1094}"/>
              </a:ext>
            </a:extLst>
          </p:cNvPr>
          <p:cNvPicPr>
            <a:picLocks noChangeAspect="1"/>
          </p:cNvPicPr>
          <p:nvPr/>
        </p:nvPicPr>
        <p:blipFill>
          <a:blip r:embed="rId6"/>
          <a:stretch>
            <a:fillRect/>
          </a:stretch>
        </p:blipFill>
        <p:spPr>
          <a:xfrm>
            <a:off x="6852212" y="1446142"/>
            <a:ext cx="4501587" cy="4113402"/>
          </a:xfrm>
          <a:prstGeom prst="rect">
            <a:avLst/>
          </a:prstGeom>
        </p:spPr>
      </p:pic>
      <p:sp>
        <p:nvSpPr>
          <p:cNvPr id="14" name="TextBox 13">
            <a:extLst>
              <a:ext uri="{FF2B5EF4-FFF2-40B4-BE49-F238E27FC236}">
                <a16:creationId xmlns:a16="http://schemas.microsoft.com/office/drawing/2014/main" id="{F0F6DBD2-94FA-065F-1CFE-F12CAC0CB4AD}"/>
              </a:ext>
            </a:extLst>
          </p:cNvPr>
          <p:cNvSpPr txBox="1"/>
          <p:nvPr/>
        </p:nvSpPr>
        <p:spPr>
          <a:xfrm>
            <a:off x="725796" y="5620296"/>
            <a:ext cx="5570831" cy="307777"/>
          </a:xfrm>
          <a:prstGeom prst="rect">
            <a:avLst/>
          </a:prstGeom>
          <a:noFill/>
        </p:spPr>
        <p:txBody>
          <a:bodyPr wrap="square">
            <a:spAutoFit/>
          </a:bodyPr>
          <a:lstStyle/>
          <a:p>
            <a:r>
              <a:rPr lang="en-US" sz="1400" i="1" dirty="0"/>
              <a:t>Image source: </a:t>
            </a:r>
            <a:r>
              <a:rPr lang="en-US" sz="1400" i="1" dirty="0">
                <a:hlinkClick r:id="rId7"/>
              </a:rPr>
              <a:t>BBC Earth, </a:t>
            </a:r>
            <a:r>
              <a:rPr lang="en-US" sz="1400" i="1" dirty="0" err="1">
                <a:hlinkClick r:id="rId7"/>
              </a:rPr>
              <a:t>Youtube</a:t>
            </a:r>
            <a:endParaRPr lang="en-US" sz="1400" i="1" dirty="0"/>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483879" y="1726914"/>
            <a:ext cx="7224242"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2955829" y="2114596"/>
            <a:ext cx="7224166"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526"/>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526"/>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centroids</a:t>
            </a:r>
            <a:r>
              <a:rPr lang="hu-HU" dirty="0"/>
              <a:t> </a:t>
            </a:r>
          </a:p>
        </p:txBody>
      </p:sp>
      <p:sp>
        <p:nvSpPr>
          <p:cNvPr id="3" name="Szöveg helye 2"/>
          <p:cNvSpPr>
            <a:spLocks noGrp="1"/>
          </p:cNvSpPr>
          <p:nvPr>
            <p:ph type="body" idx="17"/>
          </p:nvPr>
        </p:nvSpPr>
        <p:spPr/>
        <p:txBody>
          <a:bodyPr/>
          <a:lstStyle/>
          <a:p>
            <a:r>
              <a:rPr lang="en-US" dirty="0"/>
              <a:t>It creates fake samples around the center of the real data.</a:t>
            </a:r>
          </a:p>
          <a:p>
            <a:r>
              <a:rPr lang="en-US" dirty="0"/>
              <a:t>It adds more disturbance to the important features (petal measurements).</a:t>
            </a:r>
          </a:p>
          <a:p>
            <a:r>
              <a:rPr lang="en-US" dirty="0"/>
              <a:t>It adds little disturbance to the less important features (sepal measurements).</a:t>
            </a:r>
          </a:p>
          <a:p>
            <a:r>
              <a:rPr lang="en-US" dirty="0"/>
              <a:t>The 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a:t>
            </a:r>
            <a:r>
              <a:rPr lang="en-US" dirty="0" err="1"/>
              <a:t>culsters</a:t>
            </a:r>
            <a:r>
              <a:rPr lang="en-US" dirty="0"/>
              <a:t> to blur the borders</a:t>
            </a:r>
          </a:p>
        </p:txBody>
      </p:sp>
      <p:sp>
        <p:nvSpPr>
          <p:cNvPr id="3" name="Szöveg helye 2"/>
          <p:cNvSpPr>
            <a:spLocks noGrp="1"/>
          </p:cNvSpPr>
          <p:nvPr>
            <p:ph type="body" idx="17"/>
          </p:nvPr>
        </p:nvSpPr>
        <p:spPr/>
        <p:txBody>
          <a:bodyPr/>
          <a:lstStyle/>
          <a:p>
            <a:r>
              <a:rPr lang="en-US" dirty="0"/>
              <a:t>It creates fake samples between two real clusters.</a:t>
            </a:r>
            <a:endParaRPr lang="hu-HU" dirty="0"/>
          </a:p>
          <a:p>
            <a:r>
              <a:rPr lang="en-US" dirty="0"/>
              <a:t>It blurs the boundary separating the original clusters.</a:t>
            </a:r>
            <a:endParaRPr lang="hu-HU" dirty="0"/>
          </a:p>
          <a:p>
            <a:r>
              <a:rPr lang="en-US" dirty="0"/>
              <a:t>It makes clustering harder without adding obvious outliers.</a:t>
            </a:r>
            <a:endParaRPr lang="hu-HU" dirty="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B01B0-A34E-92DC-21AF-43CA0D534C86}"/>
              </a:ext>
            </a:extLst>
          </p:cNvPr>
          <p:cNvSpPr>
            <a:spLocks noGrp="1"/>
          </p:cNvSpPr>
          <p:nvPr>
            <p:ph type="body" idx="16"/>
          </p:nvPr>
        </p:nvSpPr>
        <p:spPr/>
        <p:txBody>
          <a:bodyPr/>
          <a:lstStyle/>
          <a:p>
            <a:r>
              <a:rPr lang="en-US" dirty="0"/>
              <a:t>Classification VS Clustering</a:t>
            </a:r>
          </a:p>
        </p:txBody>
      </p:sp>
      <p:sp>
        <p:nvSpPr>
          <p:cNvPr id="4" name="Text Placeholder 3">
            <a:extLst>
              <a:ext uri="{FF2B5EF4-FFF2-40B4-BE49-F238E27FC236}">
                <a16:creationId xmlns:a16="http://schemas.microsoft.com/office/drawing/2014/main" id="{25EF7F20-C0AF-73D0-DAED-9A934193B692}"/>
              </a:ext>
            </a:extLst>
          </p:cNvPr>
          <p:cNvSpPr>
            <a:spLocks noGrp="1"/>
          </p:cNvSpPr>
          <p:nvPr>
            <p:ph type="body" idx="18"/>
          </p:nvPr>
        </p:nvSpPr>
        <p:spPr>
          <a:xfrm>
            <a:off x="6282280" y="3650634"/>
            <a:ext cx="5320248" cy="2211509"/>
          </a:xfrm>
        </p:spPr>
        <p:txBody>
          <a:bodyPr/>
          <a:lstStyle/>
          <a:p>
            <a:r>
              <a:rPr lang="en-US" dirty="0"/>
              <a:t>Clustering</a:t>
            </a:r>
          </a:p>
          <a:p>
            <a:r>
              <a:rPr lang="en-US" sz="1600" dirty="0"/>
              <a:t>🔹 Unsupervised learning (no labels)</a:t>
            </a:r>
          </a:p>
          <a:p>
            <a:r>
              <a:rPr lang="en-US" sz="1600" dirty="0"/>
              <a:t>🔹 Groups similar data (e.g., customer segments)</a:t>
            </a:r>
          </a:p>
          <a:p>
            <a:r>
              <a:rPr lang="en-US" sz="1600" dirty="0"/>
              <a:t>🔹 Measures: Silhouette Score, Inertia</a:t>
            </a:r>
          </a:p>
          <a:p>
            <a:r>
              <a:rPr lang="en-US" sz="1600" dirty="0"/>
              <a:t>🔹 Example: K-Means, DBSCAN</a:t>
            </a:r>
          </a:p>
          <a:p>
            <a:r>
              <a:rPr lang="en-US" sz="1600" dirty="0"/>
              <a:t>🔹 Attack Goal: Distort group structure</a:t>
            </a:r>
          </a:p>
        </p:txBody>
      </p:sp>
      <p:sp>
        <p:nvSpPr>
          <p:cNvPr id="5" name="Text Placeholder 4">
            <a:extLst>
              <a:ext uri="{FF2B5EF4-FFF2-40B4-BE49-F238E27FC236}">
                <a16:creationId xmlns:a16="http://schemas.microsoft.com/office/drawing/2014/main" id="{08A7168C-2EE2-18D7-784C-938BB76D766C}"/>
              </a:ext>
            </a:extLst>
          </p:cNvPr>
          <p:cNvSpPr>
            <a:spLocks noGrp="1"/>
          </p:cNvSpPr>
          <p:nvPr>
            <p:ph type="body" idx="19"/>
          </p:nvPr>
        </p:nvSpPr>
        <p:spPr>
          <a:xfrm>
            <a:off x="838201" y="3702188"/>
            <a:ext cx="5257799" cy="2211509"/>
          </a:xfrm>
        </p:spPr>
        <p:txBody>
          <a:bodyPr/>
          <a:lstStyle/>
          <a:p>
            <a:r>
              <a:rPr lang="en-US" dirty="0"/>
              <a:t>Classification</a:t>
            </a:r>
          </a:p>
          <a:p>
            <a:r>
              <a:rPr lang="en-US" sz="1600" dirty="0"/>
              <a:t>🔹 Supervised learning (uses labeled data)	</a:t>
            </a:r>
          </a:p>
          <a:p>
            <a:r>
              <a:rPr lang="en-US" sz="1600" dirty="0"/>
              <a:t>🔹 Predicts categories (e.g., spam/not spam)</a:t>
            </a:r>
          </a:p>
          <a:p>
            <a:r>
              <a:rPr lang="en-US" sz="1600" dirty="0"/>
              <a:t>🔹 Measures: Accuracy, Precision, Recall</a:t>
            </a:r>
          </a:p>
          <a:p>
            <a:r>
              <a:rPr lang="en-US" sz="1600" dirty="0"/>
              <a:t>🔹 Example: SVM, Decision Trees</a:t>
            </a:r>
          </a:p>
          <a:p>
            <a:r>
              <a:rPr lang="en-US" sz="1600" dirty="0"/>
              <a:t>🔹 Attack Goal: Cause misclassification</a:t>
            </a:r>
          </a:p>
        </p:txBody>
      </p:sp>
      <p:sp>
        <p:nvSpPr>
          <p:cNvPr id="6" name="Text Placeholder 5">
            <a:extLst>
              <a:ext uri="{FF2B5EF4-FFF2-40B4-BE49-F238E27FC236}">
                <a16:creationId xmlns:a16="http://schemas.microsoft.com/office/drawing/2014/main" id="{E9D87C33-B991-10AB-DFFE-7F5BA5C1DA9F}"/>
              </a:ext>
            </a:extLst>
          </p:cNvPr>
          <p:cNvSpPr>
            <a:spLocks noGrp="1"/>
          </p:cNvSpPr>
          <p:nvPr>
            <p:ph type="body" idx="20"/>
          </p:nvPr>
        </p:nvSpPr>
        <p:spPr/>
        <p:txBody>
          <a:bodyPr/>
          <a:lstStyle/>
          <a:p>
            <a:endParaRPr lang="en-US" dirty="0"/>
          </a:p>
        </p:txBody>
      </p:sp>
      <p:pic>
        <p:nvPicPr>
          <p:cNvPr id="9" name="Picture 8">
            <a:extLst>
              <a:ext uri="{FF2B5EF4-FFF2-40B4-BE49-F238E27FC236}">
                <a16:creationId xmlns:a16="http://schemas.microsoft.com/office/drawing/2014/main" id="{3A42D607-366E-FD81-FB8B-D4FBA46C2827}"/>
              </a:ext>
            </a:extLst>
          </p:cNvPr>
          <p:cNvPicPr>
            <a:picLocks noChangeAspect="1"/>
          </p:cNvPicPr>
          <p:nvPr/>
        </p:nvPicPr>
        <p:blipFill>
          <a:blip r:embed="rId2"/>
          <a:stretch>
            <a:fillRect/>
          </a:stretch>
        </p:blipFill>
        <p:spPr>
          <a:xfrm>
            <a:off x="2507506" y="1413817"/>
            <a:ext cx="4574782" cy="2127273"/>
          </a:xfrm>
          <a:prstGeom prst="rect">
            <a:avLst/>
          </a:prstGeom>
        </p:spPr>
      </p:pic>
    </p:spTree>
    <p:extLst>
      <p:ext uri="{BB962C8B-B14F-4D97-AF65-F5344CB8AC3E}">
        <p14:creationId xmlns:p14="http://schemas.microsoft.com/office/powerpoint/2010/main" val="411111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a:t>noise</a:t>
            </a:r>
            <a:r>
              <a:rPr lang="en-HU" dirty="0"/>
              <a:t> 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US" dirty="0"/>
              <a:t>Including </a:t>
            </a:r>
            <a:r>
              <a:rPr lang="en-HU" dirty="0"/>
              <a:t>classification attacks</a:t>
            </a:r>
            <a:r>
              <a:rPr lang="en-US" dirty="0"/>
              <a:t> for comparison </a:t>
            </a:r>
            <a:endParaRPr lang="en-HU" dirty="0"/>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2"/>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3"/>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4"/>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5"/>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6"/>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7"/>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TotalTime>
  <Words>693</Words>
  <Application>Microsoft Macintosh PowerPoint</Application>
  <PresentationFormat>Widescreen</PresentationFormat>
  <Paragraphs>118</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Google Sans</vt:lpstr>
      <vt:lpstr>Open Sans</vt:lpstr>
      <vt:lpstr>címdia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Balogh Máté</cp:lastModifiedBy>
  <cp:revision>130</cp:revision>
  <dcterms:created xsi:type="dcterms:W3CDTF">2021-07-01T15:39:11Z</dcterms:created>
  <dcterms:modified xsi:type="dcterms:W3CDTF">2025-05-04T22:23:59Z</dcterms:modified>
</cp:coreProperties>
</file>